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8" r:id="rId5"/>
    <p:sldId id="257" r:id="rId6"/>
    <p:sldId id="261" r:id="rId7"/>
    <p:sldId id="264" r:id="rId8"/>
    <p:sldId id="268" r:id="rId9"/>
    <p:sldId id="269" r:id="rId10"/>
    <p:sldId id="265" r:id="rId11"/>
    <p:sldId id="266" r:id="rId12"/>
    <p:sldId id="267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88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A699-FF47-440F-BD13-921836B05EE6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05F9-8506-44E1-BE87-7FDFBFF72B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282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A699-FF47-440F-BD13-921836B05EE6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05F9-8506-44E1-BE87-7FDFBFF72B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590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A699-FF47-440F-BD13-921836B05EE6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05F9-8506-44E1-BE87-7FDFBFF72B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859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A699-FF47-440F-BD13-921836B05EE6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05F9-8506-44E1-BE87-7FDFBFF72B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3585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A699-FF47-440F-BD13-921836B05EE6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05F9-8506-44E1-BE87-7FDFBFF72B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18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A699-FF47-440F-BD13-921836B05EE6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05F9-8506-44E1-BE87-7FDFBFF72B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87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A699-FF47-440F-BD13-921836B05EE6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05F9-8506-44E1-BE87-7FDFBFF72B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567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A699-FF47-440F-BD13-921836B05EE6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05F9-8506-44E1-BE87-7FDFBFF72B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715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A699-FF47-440F-BD13-921836B05EE6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05F9-8506-44E1-BE87-7FDFBFF72B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2891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A699-FF47-440F-BD13-921836B05EE6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05F9-8506-44E1-BE87-7FDFBFF72B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892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6A699-FF47-440F-BD13-921836B05EE6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05F9-8506-44E1-BE87-7FDFBFF72B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025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6A699-FF47-440F-BD13-921836B05EE6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D05F9-8506-44E1-BE87-7FDFBFF72B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938542" y="6518306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http://presentation-creation.ru/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82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jpe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u/resource/18494756" TargetMode="External"/><Relationship Id="rId2" Type="http://schemas.openxmlformats.org/officeDocument/2006/relationships/hyperlink" Target="https://wordwall.net/ru/resource/1849869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ordwall.net/ru/resource/7753030" TargetMode="External"/><Relationship Id="rId4" Type="http://schemas.openxmlformats.org/officeDocument/2006/relationships/hyperlink" Target="https://wordwall.net/ru/resource/1513300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772816"/>
            <a:ext cx="7416824" cy="122413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Игра – ведущий вид деятельности для развития коммуникативной компетенции у ребенка на занятиях английского </a:t>
            </a:r>
            <a:r>
              <a:rPr lang="ru-RU" sz="4000" b="1" dirty="0" smtClean="0">
                <a:solidFill>
                  <a:srgbClr val="7030A0"/>
                </a:solidFill>
              </a:rPr>
              <a:t>языка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260648"/>
            <a:ext cx="7884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Муниципальное автономное образовательное </a:t>
            </a:r>
            <a:r>
              <a:rPr lang="ru-RU" dirty="0" smtClean="0"/>
              <a:t>учреждение дополнительного образования «Центр </a:t>
            </a:r>
            <a:r>
              <a:rPr lang="ru-RU" dirty="0"/>
              <a:t>дополнительного образования» </a:t>
            </a:r>
            <a:r>
              <a:rPr lang="ru-RU" dirty="0" smtClean="0"/>
              <a:t> г</a:t>
            </a:r>
            <a:r>
              <a:rPr lang="ru-RU" dirty="0"/>
              <a:t>. </a:t>
            </a:r>
            <a:r>
              <a:rPr lang="ru-RU" dirty="0" smtClean="0"/>
              <a:t>Енисейска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5013176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Автор: Семенова Александра </a:t>
            </a:r>
            <a:r>
              <a:rPr lang="ru-RU" b="1" dirty="0" smtClean="0"/>
              <a:t>Сергеевна, педагог </a:t>
            </a:r>
            <a:r>
              <a:rPr lang="ru-RU" b="1" dirty="0" smtClean="0"/>
              <a:t>дополнительного образования.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1475656" y="3717032"/>
            <a:ext cx="2952328" cy="2952328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35596" y="3081469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263446" y="3453935"/>
            <a:ext cx="64807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78138" y="2816932"/>
            <a:ext cx="216024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6381328"/>
            <a:ext cx="3635896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357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26248" y="3898"/>
            <a:ext cx="54915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Игра - </a:t>
            </a:r>
            <a:r>
              <a:rPr lang="ru-RU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нейроладошки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037568"/>
            <a:ext cx="3898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</a:t>
            </a:r>
          </a:p>
          <a:p>
            <a:pPr algn="ctr"/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999529"/>
            <a:ext cx="125560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You </a:t>
            </a:r>
          </a:p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ты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86481" y="999529"/>
            <a:ext cx="8819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он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57942" y="977491"/>
            <a:ext cx="12554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She </a:t>
            </a:r>
          </a:p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она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17536" y="3855690"/>
            <a:ext cx="8515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It</a:t>
            </a:r>
          </a:p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оно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74834" y="3740587"/>
            <a:ext cx="10550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We</a:t>
            </a:r>
          </a:p>
          <a:p>
            <a:pPr algn="ctr"/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мы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33757" y="3863697"/>
            <a:ext cx="14148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They</a:t>
            </a:r>
          </a:p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они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879" y="2361007"/>
            <a:ext cx="1414369" cy="13750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5031" y="2300929"/>
            <a:ext cx="1533153" cy="14044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3018" y="2290831"/>
            <a:ext cx="1531208" cy="14145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1195" y="2290831"/>
            <a:ext cx="1591245" cy="144525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5179129"/>
            <a:ext cx="1532536" cy="146647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5179129"/>
            <a:ext cx="1656631" cy="14584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9406" y="5145073"/>
            <a:ext cx="1556619" cy="149252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82" y="-9361"/>
            <a:ext cx="1608489" cy="104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771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331016" cy="8663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8680" y="404664"/>
            <a:ext cx="7186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Игра  «Веселый кубик»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297202"/>
            <a:ext cx="4968551" cy="494646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265525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7596" y="1196752"/>
            <a:ext cx="624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Thanks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for attention!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2276872"/>
            <a:ext cx="3636898" cy="385338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0"/>
            <a:ext cx="1641705" cy="106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169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6768752" cy="32403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2416" y="101038"/>
            <a:ext cx="677116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Актуальность</a:t>
            </a:r>
          </a:p>
          <a:p>
            <a:pPr algn="ctr"/>
            <a:r>
              <a:rPr lang="ru-RU" dirty="0" smtClean="0"/>
              <a:t>В </a:t>
            </a:r>
            <a:r>
              <a:rPr lang="ru-RU" dirty="0"/>
              <a:t>последнее время  многие родители отмечают серьезные трудности у детей начального звена в овладении иностранным языком и в панике начинают искать ребенку репетитора. Одним из главных факторов, влияющих на успех ребенка в овладении иностранным языком, является, конечно, мотивация. Уже на начальном этапе обучения в школах у учеников можно заметить </a:t>
            </a:r>
            <a:r>
              <a:rPr lang="ru-RU" dirty="0" smtClean="0"/>
              <a:t>нежелание изучать данный предмет. Использование игровых технологий направлены на формирование положительной мотивации детей к изучению английского языка.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82371" y="4077072"/>
            <a:ext cx="4129908" cy="27809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211121" y="4267207"/>
            <a:ext cx="36724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Цель: </a:t>
            </a:r>
            <a:r>
              <a:rPr lang="ru-RU" b="1" dirty="0" smtClean="0"/>
              <a:t>повышение </a:t>
            </a:r>
            <a:r>
              <a:rPr lang="ru-RU" b="1" dirty="0"/>
              <a:t>интереса детей к данному предмету через игровые технологии, способствующие развитию коммуникативной компетенции и ориентированные на достижение практического результата при обучении английскому языку.</a:t>
            </a:r>
          </a:p>
        </p:txBody>
      </p:sp>
      <p:sp>
        <p:nvSpPr>
          <p:cNvPr id="9" name="Овал 8"/>
          <p:cNvSpPr/>
          <p:nvPr/>
        </p:nvSpPr>
        <p:spPr>
          <a:xfrm>
            <a:off x="44741" y="3178804"/>
            <a:ext cx="5175331" cy="36791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Задачи: 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>
                <a:solidFill>
                  <a:schemeClr val="tx1"/>
                </a:solidFill>
              </a:rPr>
              <a:t>формировать детьми представления об иностранном языке как средстве общения, мотивировать их на обучение данного предмета в школе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приобщать к культуре стран изучаемого языка;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-обучать </a:t>
            </a:r>
            <a:r>
              <a:rPr lang="ru-RU" b="1" dirty="0">
                <a:solidFill>
                  <a:schemeClr val="tx1"/>
                </a:solidFill>
              </a:rPr>
              <a:t>говорению, </a:t>
            </a:r>
            <a:r>
              <a:rPr lang="ru-RU" b="1" dirty="0" err="1">
                <a:solidFill>
                  <a:schemeClr val="tx1"/>
                </a:solidFill>
              </a:rPr>
              <a:t>аудированию</a:t>
            </a:r>
            <a:r>
              <a:rPr lang="ru-RU" b="1" dirty="0">
                <a:solidFill>
                  <a:schemeClr val="tx1"/>
                </a:solidFill>
              </a:rPr>
              <a:t>, чтению через игровые </a:t>
            </a:r>
            <a:r>
              <a:rPr lang="ru-RU" b="1" dirty="0" smtClean="0">
                <a:solidFill>
                  <a:schemeClr val="tx1"/>
                </a:solidFill>
              </a:rPr>
              <a:t>технологии.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D:\ариша\для презентации\внимани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7770" y="1649649"/>
            <a:ext cx="1749069" cy="184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721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4875"/>
            <a:ext cx="9111985" cy="68919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3968" y="1645666"/>
            <a:ext cx="20162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</a:t>
            </a:r>
            <a:r>
              <a:rPr lang="ru-RU" b="1" dirty="0" smtClean="0"/>
              <a:t>авык</a:t>
            </a:r>
            <a:r>
              <a:rPr lang="ru-RU" b="1" dirty="0"/>
              <a:t>, позволяющий говорить и понимать, используя язык другой страны.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1143481"/>
            <a:ext cx="20882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Возможность </a:t>
            </a:r>
            <a:r>
              <a:rPr lang="ru-RU" b="1" dirty="0"/>
              <a:t>использовать </a:t>
            </a:r>
            <a:r>
              <a:rPr lang="ru-RU" b="1" dirty="0" smtClean="0"/>
              <a:t>английский язык </a:t>
            </a:r>
            <a:r>
              <a:rPr lang="ru-RU" b="1" dirty="0"/>
              <a:t>в различных коммуникативных ситуациях.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67" y="1645666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Иноязычная коммуникативная компетенция это: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06421" y="195606"/>
            <a:ext cx="185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Аспект </a:t>
            </a:r>
            <a:r>
              <a:rPr lang="ru-RU" b="1" dirty="0"/>
              <a:t>для достижения целей в продуктивной </a:t>
            </a:r>
            <a:r>
              <a:rPr lang="ru-RU" b="1" dirty="0" smtClean="0"/>
              <a:t>деятельности в </a:t>
            </a:r>
            <a:r>
              <a:rPr lang="ru-RU" b="1" dirty="0"/>
              <a:t>условиях социального общения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2" y="0"/>
            <a:ext cx="1469560" cy="95650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35526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5127" y="146156"/>
            <a:ext cx="2084387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6407" y="-287623"/>
            <a:ext cx="2359025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719" y="1284024"/>
            <a:ext cx="1828325" cy="178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551" y="1386249"/>
            <a:ext cx="1852613" cy="169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Freeform 5"/>
          <p:cNvSpPr>
            <a:spLocks/>
          </p:cNvSpPr>
          <p:nvPr/>
        </p:nvSpPr>
        <p:spPr bwMode="gray">
          <a:xfrm flipH="1">
            <a:off x="6319718" y="-3438"/>
            <a:ext cx="2097087" cy="2016125"/>
          </a:xfrm>
          <a:custGeom>
            <a:avLst/>
            <a:gdLst/>
            <a:ahLst/>
            <a:cxnLst>
              <a:cxn ang="0">
                <a:pos x="763" y="102"/>
              </a:cxn>
              <a:cxn ang="0">
                <a:pos x="1209" y="244"/>
              </a:cxn>
              <a:cxn ang="0">
                <a:pos x="1325" y="314"/>
              </a:cxn>
              <a:cxn ang="0">
                <a:pos x="843" y="267"/>
              </a:cxn>
              <a:cxn ang="0">
                <a:pos x="305" y="1479"/>
              </a:cxn>
              <a:cxn ang="0">
                <a:pos x="0" y="1303"/>
              </a:cxn>
              <a:cxn ang="0">
                <a:pos x="763" y="102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6286" y="1454276"/>
            <a:ext cx="1858081" cy="1812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5258" y="1498709"/>
            <a:ext cx="1820714" cy="172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1" name="Group 6"/>
          <p:cNvGrpSpPr>
            <a:grpSpLocks/>
          </p:cNvGrpSpPr>
          <p:nvPr/>
        </p:nvGrpSpPr>
        <p:grpSpPr bwMode="auto">
          <a:xfrm>
            <a:off x="5046662" y="2665222"/>
            <a:ext cx="625475" cy="2103438"/>
            <a:chOff x="2687" y="1542"/>
            <a:chExt cx="398" cy="1542"/>
          </a:xfrm>
        </p:grpSpPr>
        <p:sp>
          <p:nvSpPr>
            <p:cNvPr id="82" name="Freeform 7"/>
            <p:cNvSpPr>
              <a:spLocks/>
            </p:cNvSpPr>
            <p:nvPr/>
          </p:nvSpPr>
          <p:spPr bwMode="gray">
            <a:xfrm>
              <a:off x="2687" y="1542"/>
              <a:ext cx="398" cy="1542"/>
            </a:xfrm>
            <a:custGeom>
              <a:avLst/>
              <a:gdLst/>
              <a:ahLst/>
              <a:cxnLst>
                <a:cxn ang="0">
                  <a:pos x="229" y="318"/>
                </a:cxn>
                <a:cxn ang="0">
                  <a:pos x="80" y="240"/>
                </a:cxn>
                <a:cxn ang="0">
                  <a:pos x="10" y="1542"/>
                </a:cxn>
                <a:cxn ang="0">
                  <a:pos x="362" y="1525"/>
                </a:cxn>
                <a:cxn ang="0">
                  <a:pos x="229" y="318"/>
                </a:cxn>
              </a:cxnLst>
              <a:rect l="0" t="0" r="r" b="b"/>
              <a:pathLst>
                <a:path w="398" h="1542">
                  <a:moveTo>
                    <a:pt x="229" y="318"/>
                  </a:moveTo>
                  <a:cubicBezTo>
                    <a:pt x="169" y="114"/>
                    <a:pt x="110" y="0"/>
                    <a:pt x="80" y="240"/>
                  </a:cubicBezTo>
                  <a:cubicBezTo>
                    <a:pt x="50" y="480"/>
                    <a:pt x="0" y="1379"/>
                    <a:pt x="10" y="1542"/>
                  </a:cubicBezTo>
                  <a:lnTo>
                    <a:pt x="362" y="1525"/>
                  </a:lnTo>
                  <a:cubicBezTo>
                    <a:pt x="398" y="1321"/>
                    <a:pt x="289" y="522"/>
                    <a:pt x="229" y="318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" name="Freeform 8"/>
            <p:cNvSpPr>
              <a:spLocks/>
            </p:cNvSpPr>
            <p:nvPr/>
          </p:nvSpPr>
          <p:spPr bwMode="gray">
            <a:xfrm>
              <a:off x="2811" y="1889"/>
              <a:ext cx="34" cy="562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34" y="241"/>
                </a:cxn>
                <a:cxn ang="0">
                  <a:pos x="19" y="562"/>
                </a:cxn>
                <a:cxn ang="0">
                  <a:pos x="2" y="233"/>
                </a:cxn>
                <a:cxn ang="0">
                  <a:pos x="9" y="1"/>
                </a:cxn>
              </a:cxnLst>
              <a:rect l="0" t="0" r="r" b="b"/>
              <a:pathLst>
                <a:path w="34" h="562">
                  <a:moveTo>
                    <a:pt x="9" y="1"/>
                  </a:moveTo>
                  <a:cubicBezTo>
                    <a:pt x="14" y="2"/>
                    <a:pt x="32" y="148"/>
                    <a:pt x="34" y="241"/>
                  </a:cubicBezTo>
                  <a:cubicBezTo>
                    <a:pt x="29" y="338"/>
                    <a:pt x="14" y="562"/>
                    <a:pt x="19" y="562"/>
                  </a:cubicBezTo>
                  <a:cubicBezTo>
                    <a:pt x="13" y="561"/>
                    <a:pt x="4" y="326"/>
                    <a:pt x="2" y="233"/>
                  </a:cubicBezTo>
                  <a:cubicBezTo>
                    <a:pt x="0" y="140"/>
                    <a:pt x="4" y="0"/>
                    <a:pt x="9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50000">
                  <a:schemeClr val="tx1"/>
                </a:gs>
                <a:gs pos="100000">
                  <a:srgbClr val="B2B2B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6876" y="4478785"/>
            <a:ext cx="18954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9248" y="-343697"/>
            <a:ext cx="2408237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light_shadow_m"/>
          <p:cNvPicPr>
            <a:picLocks noChangeAspect="1" noChangeArrowheads="1"/>
          </p:cNvPicPr>
          <p:nvPr/>
        </p:nvPicPr>
        <p:blipFill>
          <a:blip r:embed="rId9" cstate="print">
            <a:lum bright="-48000" contrast="-24000"/>
          </a:blip>
          <a:srcRect/>
          <a:stretch>
            <a:fillRect/>
          </a:stretch>
        </p:blipFill>
        <p:spPr bwMode="auto">
          <a:xfrm rot="18481136">
            <a:off x="842764" y="3129551"/>
            <a:ext cx="3255962" cy="441325"/>
          </a:xfrm>
          <a:prstGeom prst="rect">
            <a:avLst/>
          </a:prstGeom>
          <a:noFill/>
        </p:spPr>
      </p:pic>
      <p:sp>
        <p:nvSpPr>
          <p:cNvPr id="4" name="Freeform 4"/>
          <p:cNvSpPr>
            <a:spLocks/>
          </p:cNvSpPr>
          <p:nvPr/>
        </p:nvSpPr>
        <p:spPr bwMode="gray">
          <a:xfrm>
            <a:off x="1532940" y="2065488"/>
            <a:ext cx="2097087" cy="2016125"/>
          </a:xfrm>
          <a:custGeom>
            <a:avLst/>
            <a:gdLst/>
            <a:ahLst/>
            <a:cxnLst>
              <a:cxn ang="0">
                <a:pos x="763" y="102"/>
              </a:cxn>
              <a:cxn ang="0">
                <a:pos x="1209" y="244"/>
              </a:cxn>
              <a:cxn ang="0">
                <a:pos x="1325" y="314"/>
              </a:cxn>
              <a:cxn ang="0">
                <a:pos x="843" y="267"/>
              </a:cxn>
              <a:cxn ang="0">
                <a:pos x="305" y="1479"/>
              </a:cxn>
              <a:cxn ang="0">
                <a:pos x="0" y="1303"/>
              </a:cxn>
              <a:cxn ang="0">
                <a:pos x="763" y="102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Freeform 5"/>
          <p:cNvSpPr>
            <a:spLocks/>
          </p:cNvSpPr>
          <p:nvPr/>
        </p:nvSpPr>
        <p:spPr bwMode="gray">
          <a:xfrm flipH="1">
            <a:off x="5417930" y="2073381"/>
            <a:ext cx="2097087" cy="2016125"/>
          </a:xfrm>
          <a:custGeom>
            <a:avLst/>
            <a:gdLst/>
            <a:ahLst/>
            <a:cxnLst>
              <a:cxn ang="0">
                <a:pos x="763" y="102"/>
              </a:cxn>
              <a:cxn ang="0">
                <a:pos x="1209" y="244"/>
              </a:cxn>
              <a:cxn ang="0">
                <a:pos x="1325" y="314"/>
              </a:cxn>
              <a:cxn ang="0">
                <a:pos x="843" y="267"/>
              </a:cxn>
              <a:cxn ang="0">
                <a:pos x="305" y="1479"/>
              </a:cxn>
              <a:cxn ang="0">
                <a:pos x="0" y="1303"/>
              </a:cxn>
              <a:cxn ang="0">
                <a:pos x="763" y="102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3117850" y="2666205"/>
            <a:ext cx="625475" cy="2103438"/>
            <a:chOff x="2687" y="1542"/>
            <a:chExt cx="398" cy="1542"/>
          </a:xfrm>
        </p:grpSpPr>
        <p:sp>
          <p:nvSpPr>
            <p:cNvPr id="7" name="Freeform 7"/>
            <p:cNvSpPr>
              <a:spLocks/>
            </p:cNvSpPr>
            <p:nvPr/>
          </p:nvSpPr>
          <p:spPr bwMode="gray">
            <a:xfrm>
              <a:off x="2687" y="1542"/>
              <a:ext cx="398" cy="1542"/>
            </a:xfrm>
            <a:custGeom>
              <a:avLst/>
              <a:gdLst/>
              <a:ahLst/>
              <a:cxnLst>
                <a:cxn ang="0">
                  <a:pos x="229" y="318"/>
                </a:cxn>
                <a:cxn ang="0">
                  <a:pos x="80" y="240"/>
                </a:cxn>
                <a:cxn ang="0">
                  <a:pos x="10" y="1542"/>
                </a:cxn>
                <a:cxn ang="0">
                  <a:pos x="362" y="1525"/>
                </a:cxn>
                <a:cxn ang="0">
                  <a:pos x="229" y="318"/>
                </a:cxn>
              </a:cxnLst>
              <a:rect l="0" t="0" r="r" b="b"/>
              <a:pathLst>
                <a:path w="398" h="1542">
                  <a:moveTo>
                    <a:pt x="229" y="318"/>
                  </a:moveTo>
                  <a:cubicBezTo>
                    <a:pt x="169" y="114"/>
                    <a:pt x="110" y="0"/>
                    <a:pt x="80" y="240"/>
                  </a:cubicBezTo>
                  <a:cubicBezTo>
                    <a:pt x="50" y="480"/>
                    <a:pt x="0" y="1379"/>
                    <a:pt x="10" y="1542"/>
                  </a:cubicBezTo>
                  <a:lnTo>
                    <a:pt x="362" y="1525"/>
                  </a:lnTo>
                  <a:cubicBezTo>
                    <a:pt x="398" y="1321"/>
                    <a:pt x="289" y="522"/>
                    <a:pt x="229" y="318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gray">
            <a:xfrm>
              <a:off x="2811" y="1889"/>
              <a:ext cx="34" cy="562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34" y="241"/>
                </a:cxn>
                <a:cxn ang="0">
                  <a:pos x="19" y="562"/>
                </a:cxn>
                <a:cxn ang="0">
                  <a:pos x="2" y="233"/>
                </a:cxn>
                <a:cxn ang="0">
                  <a:pos x="9" y="1"/>
                </a:cxn>
              </a:cxnLst>
              <a:rect l="0" t="0" r="r" b="b"/>
              <a:pathLst>
                <a:path w="34" h="562">
                  <a:moveTo>
                    <a:pt x="9" y="1"/>
                  </a:moveTo>
                  <a:cubicBezTo>
                    <a:pt x="14" y="2"/>
                    <a:pt x="32" y="148"/>
                    <a:pt x="34" y="241"/>
                  </a:cubicBezTo>
                  <a:cubicBezTo>
                    <a:pt x="29" y="338"/>
                    <a:pt x="14" y="562"/>
                    <a:pt x="19" y="562"/>
                  </a:cubicBezTo>
                  <a:cubicBezTo>
                    <a:pt x="13" y="561"/>
                    <a:pt x="4" y="326"/>
                    <a:pt x="2" y="233"/>
                  </a:cubicBezTo>
                  <a:cubicBezTo>
                    <a:pt x="0" y="140"/>
                    <a:pt x="4" y="0"/>
                    <a:pt x="9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50000">
                  <a:schemeClr val="tx1"/>
                </a:gs>
                <a:gs pos="100000">
                  <a:srgbClr val="B2B2B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" name="Freeform 9"/>
          <p:cNvSpPr>
            <a:spLocks/>
          </p:cNvSpPr>
          <p:nvPr/>
        </p:nvSpPr>
        <p:spPr bwMode="gray">
          <a:xfrm>
            <a:off x="1862931" y="2485064"/>
            <a:ext cx="587375" cy="741363"/>
          </a:xfrm>
          <a:custGeom>
            <a:avLst/>
            <a:gdLst/>
            <a:ahLst/>
            <a:cxnLst>
              <a:cxn ang="0">
                <a:pos x="154" y="241"/>
              </a:cxn>
              <a:cxn ang="0">
                <a:pos x="366" y="9"/>
              </a:cxn>
              <a:cxn ang="0">
                <a:pos x="165" y="293"/>
              </a:cxn>
              <a:cxn ang="0">
                <a:pos x="60" y="507"/>
              </a:cxn>
              <a:cxn ang="0">
                <a:pos x="0" y="543"/>
              </a:cxn>
              <a:cxn ang="0">
                <a:pos x="154" y="241"/>
              </a:cxn>
            </a:cxnLst>
            <a:rect l="0" t="0" r="r" b="b"/>
            <a:pathLst>
              <a:path w="368" h="543">
                <a:moveTo>
                  <a:pt x="154" y="241"/>
                </a:moveTo>
                <a:cubicBezTo>
                  <a:pt x="224" y="129"/>
                  <a:pt x="364" y="0"/>
                  <a:pt x="366" y="9"/>
                </a:cubicBezTo>
                <a:cubicBezTo>
                  <a:pt x="368" y="18"/>
                  <a:pt x="216" y="210"/>
                  <a:pt x="165" y="293"/>
                </a:cubicBezTo>
                <a:cubicBezTo>
                  <a:pt x="103" y="394"/>
                  <a:pt x="97" y="449"/>
                  <a:pt x="60" y="507"/>
                </a:cubicBezTo>
                <a:lnTo>
                  <a:pt x="0" y="543"/>
                </a:lnTo>
                <a:cubicBezTo>
                  <a:pt x="16" y="499"/>
                  <a:pt x="122" y="304"/>
                  <a:pt x="154" y="241"/>
                </a:cubicBezTo>
                <a:close/>
              </a:path>
            </a:pathLst>
          </a:custGeom>
          <a:gradFill rotWithShape="1">
            <a:gsLst>
              <a:gs pos="0">
                <a:schemeClr val="tx1">
                  <a:alpha val="70000"/>
                </a:schemeClr>
              </a:gs>
              <a:gs pos="100000">
                <a:srgbClr val="B2B2B2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Freeform 10"/>
          <p:cNvSpPr>
            <a:spLocks/>
          </p:cNvSpPr>
          <p:nvPr/>
        </p:nvSpPr>
        <p:spPr bwMode="gray">
          <a:xfrm flipH="1">
            <a:off x="6384230" y="2386011"/>
            <a:ext cx="530225" cy="560387"/>
          </a:xfrm>
          <a:custGeom>
            <a:avLst/>
            <a:gdLst/>
            <a:ahLst/>
            <a:cxnLst>
              <a:cxn ang="0">
                <a:pos x="154" y="241"/>
              </a:cxn>
              <a:cxn ang="0">
                <a:pos x="366" y="9"/>
              </a:cxn>
              <a:cxn ang="0">
                <a:pos x="165" y="293"/>
              </a:cxn>
              <a:cxn ang="0">
                <a:pos x="60" y="507"/>
              </a:cxn>
              <a:cxn ang="0">
                <a:pos x="0" y="543"/>
              </a:cxn>
              <a:cxn ang="0">
                <a:pos x="154" y="241"/>
              </a:cxn>
            </a:cxnLst>
            <a:rect l="0" t="0" r="r" b="b"/>
            <a:pathLst>
              <a:path w="368" h="543">
                <a:moveTo>
                  <a:pt x="154" y="241"/>
                </a:moveTo>
                <a:cubicBezTo>
                  <a:pt x="224" y="129"/>
                  <a:pt x="364" y="0"/>
                  <a:pt x="366" y="9"/>
                </a:cubicBezTo>
                <a:cubicBezTo>
                  <a:pt x="368" y="18"/>
                  <a:pt x="216" y="210"/>
                  <a:pt x="165" y="293"/>
                </a:cubicBezTo>
                <a:cubicBezTo>
                  <a:pt x="103" y="394"/>
                  <a:pt x="97" y="449"/>
                  <a:pt x="60" y="507"/>
                </a:cubicBezTo>
                <a:lnTo>
                  <a:pt x="0" y="543"/>
                </a:lnTo>
                <a:cubicBezTo>
                  <a:pt x="16" y="499"/>
                  <a:pt x="122" y="304"/>
                  <a:pt x="154" y="241"/>
                </a:cubicBez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rgbClr val="B2B2B2"/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gray">
          <a:xfrm>
            <a:off x="990600" y="4256088"/>
            <a:ext cx="1749425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3" name="Picture 13" descr="circuler_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gray">
          <a:xfrm>
            <a:off x="349449" y="3640828"/>
            <a:ext cx="1928715" cy="1883575"/>
          </a:xfrm>
          <a:prstGeom prst="rect">
            <a:avLst/>
          </a:prstGeom>
          <a:noFill/>
        </p:spPr>
      </p:pic>
      <p:sp>
        <p:nvSpPr>
          <p:cNvPr id="14" name="Oval 14"/>
          <p:cNvSpPr>
            <a:spLocks noChangeArrowheads="1"/>
          </p:cNvSpPr>
          <p:nvPr/>
        </p:nvSpPr>
        <p:spPr bwMode="gray">
          <a:xfrm>
            <a:off x="371539" y="3654006"/>
            <a:ext cx="1855476" cy="1935007"/>
          </a:xfrm>
          <a:prstGeom prst="ellipse">
            <a:avLst/>
          </a:prstGeom>
          <a:gradFill rotWithShape="1">
            <a:gsLst>
              <a:gs pos="0">
                <a:srgbClr val="FFFF99">
                  <a:gamma/>
                  <a:shade val="26275"/>
                  <a:invGamma/>
                  <a:alpha val="89999"/>
                </a:srgbClr>
              </a:gs>
              <a:gs pos="50000">
                <a:srgbClr val="FFFF99">
                  <a:alpha val="45000"/>
                </a:srgbClr>
              </a:gs>
              <a:gs pos="100000">
                <a:srgbClr val="FFFF99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дискурсивный </a:t>
            </a:r>
            <a:endParaRPr lang="ru-RU" b="1" dirty="0" smtClean="0"/>
          </a:p>
          <a:p>
            <a:pPr algn="ctr"/>
            <a:r>
              <a:rPr lang="ru-RU" b="1" dirty="0" smtClean="0"/>
              <a:t>компонент </a:t>
            </a:r>
            <a:endParaRPr lang="ru-RU" b="1" dirty="0"/>
          </a:p>
        </p:txBody>
      </p:sp>
      <p:sp>
        <p:nvSpPr>
          <p:cNvPr id="15" name="Freeform 15"/>
          <p:cNvSpPr>
            <a:spLocks/>
          </p:cNvSpPr>
          <p:nvPr/>
        </p:nvSpPr>
        <p:spPr bwMode="gray">
          <a:xfrm>
            <a:off x="578404" y="3717924"/>
            <a:ext cx="1412366" cy="599817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99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gray">
          <a:xfrm>
            <a:off x="6649342" y="3738503"/>
            <a:ext cx="1911696" cy="1837333"/>
          </a:xfrm>
          <a:prstGeom prst="ellipse">
            <a:avLst/>
          </a:prstGeom>
          <a:gradFill rotWithShape="1">
            <a:gsLst>
              <a:gs pos="0">
                <a:srgbClr val="CCCCFF">
                  <a:gamma/>
                  <a:shade val="26275"/>
                  <a:invGamma/>
                  <a:alpha val="89999"/>
                </a:srgbClr>
              </a:gs>
              <a:gs pos="50000">
                <a:srgbClr val="CCCCFF">
                  <a:alpha val="45000"/>
                </a:srgbClr>
              </a:gs>
              <a:gs pos="100000">
                <a:srgbClr val="CCCCFF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1" name="Group 21"/>
          <p:cNvGrpSpPr>
            <a:grpSpLocks/>
          </p:cNvGrpSpPr>
          <p:nvPr/>
        </p:nvGrpSpPr>
        <p:grpSpPr bwMode="auto">
          <a:xfrm rot="-1297425" flipH="1" flipV="1">
            <a:off x="6847272" y="4750842"/>
            <a:ext cx="1293813" cy="309562"/>
            <a:chOff x="2532" y="1051"/>
            <a:chExt cx="893" cy="246"/>
          </a:xfrm>
        </p:grpSpPr>
        <p:grpSp>
          <p:nvGrpSpPr>
            <p:cNvPr id="22" name="Group 22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28" name="AutoShape 23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" name="AutoShape 24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" name="AutoShape 25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AutoShape 26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3" name="Group 27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24" name="AutoShape 28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" name="AutoShape 29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AutoShape 30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AutoShape 31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5" name="Oval 35"/>
          <p:cNvSpPr>
            <a:spLocks noChangeArrowheads="1"/>
          </p:cNvSpPr>
          <p:nvPr/>
        </p:nvSpPr>
        <p:spPr bwMode="gray">
          <a:xfrm>
            <a:off x="2390340" y="4461770"/>
            <a:ext cx="1898195" cy="1895577"/>
          </a:xfrm>
          <a:prstGeom prst="ellipse">
            <a:avLst/>
          </a:prstGeom>
          <a:gradFill rotWithShape="1">
            <a:gsLst>
              <a:gs pos="0">
                <a:srgbClr val="99FFCC">
                  <a:gamma/>
                  <a:shade val="26275"/>
                  <a:invGamma/>
                  <a:alpha val="89999"/>
                </a:srgbClr>
              </a:gs>
              <a:gs pos="50000">
                <a:srgbClr val="99FFCC">
                  <a:alpha val="45000"/>
                </a:srgbClr>
              </a:gs>
              <a:gs pos="100000">
                <a:srgbClr val="99FFCC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/>
              <a:t>дискурсивный </a:t>
            </a:r>
          </a:p>
          <a:p>
            <a:pPr algn="ctr"/>
            <a:r>
              <a:rPr lang="ru-RU" b="1" dirty="0"/>
              <a:t>компонент </a:t>
            </a:r>
          </a:p>
        </p:txBody>
      </p:sp>
      <p:sp>
        <p:nvSpPr>
          <p:cNvPr id="36" name="Freeform 36"/>
          <p:cNvSpPr>
            <a:spLocks/>
          </p:cNvSpPr>
          <p:nvPr/>
        </p:nvSpPr>
        <p:spPr bwMode="gray">
          <a:xfrm>
            <a:off x="2612608" y="4581688"/>
            <a:ext cx="1400228" cy="496470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9FFCC">
                  <a:alpha val="17999"/>
                </a:srgb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 dirty="0"/>
              <a:t> </a:t>
            </a:r>
          </a:p>
        </p:txBody>
      </p:sp>
      <p:grpSp>
        <p:nvGrpSpPr>
          <p:cNvPr id="37" name="Group 37"/>
          <p:cNvGrpSpPr>
            <a:grpSpLocks/>
          </p:cNvGrpSpPr>
          <p:nvPr/>
        </p:nvGrpSpPr>
        <p:grpSpPr bwMode="auto">
          <a:xfrm rot="-1297425" flipH="1" flipV="1">
            <a:off x="3856038" y="5532438"/>
            <a:ext cx="1293812" cy="309562"/>
            <a:chOff x="2532" y="1051"/>
            <a:chExt cx="893" cy="246"/>
          </a:xfrm>
        </p:grpSpPr>
        <p:grpSp>
          <p:nvGrpSpPr>
            <p:cNvPr id="38" name="Group 38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44" name="AutoShape 39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" name="AutoShape 40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" name="AutoShape 41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" name="AutoShape 42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9" name="Group 43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40" name="AutoShape 44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" name="AutoShape 45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" name="AutoShape 46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AutoShape 47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48" name="Picture 48" descr="light_shadow_m"/>
          <p:cNvPicPr>
            <a:picLocks noChangeAspect="1" noChangeArrowheads="1"/>
          </p:cNvPicPr>
          <p:nvPr/>
        </p:nvPicPr>
        <p:blipFill>
          <a:blip r:embed="rId9" cstate="print">
            <a:lum bright="-48000" contrast="-24000"/>
          </a:blip>
          <a:srcRect/>
          <a:stretch>
            <a:fillRect/>
          </a:stretch>
        </p:blipFill>
        <p:spPr bwMode="auto">
          <a:xfrm rot="3050435">
            <a:off x="4892167" y="3081077"/>
            <a:ext cx="3255962" cy="441325"/>
          </a:xfrm>
          <a:prstGeom prst="rect">
            <a:avLst/>
          </a:prstGeom>
          <a:noFill/>
        </p:spPr>
      </p:pic>
      <p:sp>
        <p:nvSpPr>
          <p:cNvPr id="49" name="Rectangle 49"/>
          <p:cNvSpPr>
            <a:spLocks noChangeArrowheads="1"/>
          </p:cNvSpPr>
          <p:nvPr/>
        </p:nvSpPr>
        <p:spPr bwMode="black">
          <a:xfrm>
            <a:off x="4429628" y="4797152"/>
            <a:ext cx="18473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1600" b="1" dirty="0">
              <a:solidFill>
                <a:srgbClr val="1C1C1C"/>
              </a:solidFill>
              <a:latin typeface="Arial" charset="0"/>
            </a:endParaRPr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black">
          <a:xfrm>
            <a:off x="1791719" y="4860449"/>
            <a:ext cx="184731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1600" b="1" dirty="0">
              <a:solidFill>
                <a:srgbClr val="1C1C1C"/>
              </a:solidFill>
              <a:latin typeface="Arial" charset="0"/>
            </a:endParaRPr>
          </a:p>
        </p:txBody>
      </p:sp>
      <p:grpSp>
        <p:nvGrpSpPr>
          <p:cNvPr id="53" name="Group 53"/>
          <p:cNvGrpSpPr>
            <a:grpSpLocks/>
          </p:cNvGrpSpPr>
          <p:nvPr/>
        </p:nvGrpSpPr>
        <p:grpSpPr bwMode="auto">
          <a:xfrm rot="-1297425" flipH="1" flipV="1">
            <a:off x="1223963" y="5532438"/>
            <a:ext cx="1293812" cy="309562"/>
            <a:chOff x="2532" y="1051"/>
            <a:chExt cx="893" cy="246"/>
          </a:xfrm>
        </p:grpSpPr>
        <p:grpSp>
          <p:nvGrpSpPr>
            <p:cNvPr id="54" name="Group 54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60" name="AutoShape 55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" name="AutoShape 56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" name="AutoShape 57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" name="AutoShape 58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5" name="Group 59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56" name="AutoShape 60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7" name="AutoShape 61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" name="AutoShape 62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9" name="AutoShape 63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4" name="Group 64"/>
          <p:cNvGrpSpPr>
            <a:grpSpLocks/>
          </p:cNvGrpSpPr>
          <p:nvPr/>
        </p:nvGrpSpPr>
        <p:grpSpPr bwMode="auto">
          <a:xfrm>
            <a:off x="2527006" y="116632"/>
            <a:ext cx="4756361" cy="1530375"/>
            <a:chOff x="1440" y="924"/>
            <a:chExt cx="2688" cy="389"/>
          </a:xfrm>
        </p:grpSpPr>
        <p:grpSp>
          <p:nvGrpSpPr>
            <p:cNvPr id="65" name="Group 65"/>
            <p:cNvGrpSpPr>
              <a:grpSpLocks/>
            </p:cNvGrpSpPr>
            <p:nvPr/>
          </p:nvGrpSpPr>
          <p:grpSpPr bwMode="auto">
            <a:xfrm>
              <a:off x="1440" y="924"/>
              <a:ext cx="2688" cy="389"/>
              <a:chOff x="1596" y="1167"/>
              <a:chExt cx="2448" cy="389"/>
            </a:xfrm>
          </p:grpSpPr>
          <p:sp>
            <p:nvSpPr>
              <p:cNvPr id="67" name="AutoShape 66"/>
              <p:cNvSpPr>
                <a:spLocks noChangeArrowheads="1"/>
              </p:cNvSpPr>
              <p:nvPr/>
            </p:nvSpPr>
            <p:spPr bwMode="gray">
              <a:xfrm>
                <a:off x="1596" y="1167"/>
                <a:ext cx="2448" cy="38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>
                      <a:gamma/>
                      <a:tint val="33725"/>
                      <a:invGamma/>
                    </a:schemeClr>
                  </a:gs>
                  <a:gs pos="50000">
                    <a:schemeClr val="tx2">
                      <a:alpha val="89999"/>
                    </a:schemeClr>
                  </a:gs>
                  <a:gs pos="100000">
                    <a:schemeClr val="tx2">
                      <a:gamma/>
                      <a:tint val="33725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" name="AutoShape 67"/>
              <p:cNvSpPr>
                <a:spLocks noChangeArrowheads="1"/>
              </p:cNvSpPr>
              <p:nvPr/>
            </p:nvSpPr>
            <p:spPr bwMode="gray">
              <a:xfrm>
                <a:off x="1632" y="1200"/>
                <a:ext cx="2371" cy="32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89999"/>
                    </a:schemeClr>
                  </a:gs>
                  <a:gs pos="5000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89999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6" name="Rectangle 68"/>
            <p:cNvSpPr>
              <a:spLocks noChangeArrowheads="1"/>
            </p:cNvSpPr>
            <p:nvPr/>
          </p:nvSpPr>
          <p:spPr bwMode="auto">
            <a:xfrm>
              <a:off x="1645" y="1020"/>
              <a:ext cx="2384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ru-RU" sz="2400" b="1" dirty="0" smtClean="0">
                  <a:latin typeface="Arial" charset="0"/>
                </a:rPr>
                <a:t>Компоненты коммуникативной компетенции</a:t>
              </a:r>
              <a:endParaRPr lang="en-US" sz="2400" b="1" dirty="0">
                <a:latin typeface="Arial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3531" y="271434"/>
            <a:ext cx="5857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5996" y="327782"/>
            <a:ext cx="5302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Прямоугольник 69"/>
          <p:cNvSpPr/>
          <p:nvPr/>
        </p:nvSpPr>
        <p:spPr>
          <a:xfrm>
            <a:off x="398924" y="1862791"/>
            <a:ext cx="19463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лингвистический </a:t>
            </a:r>
            <a:endParaRPr lang="ru-RU" b="1" dirty="0" smtClean="0"/>
          </a:p>
          <a:p>
            <a:pPr algn="ctr"/>
            <a:r>
              <a:rPr lang="ru-RU" b="1" dirty="0" smtClean="0"/>
              <a:t>компонент </a:t>
            </a:r>
            <a:endParaRPr lang="ru-RU" b="1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6793246" y="4329843"/>
            <a:ext cx="17677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стратегический </a:t>
            </a:r>
            <a:endParaRPr lang="ru-RU" b="1" dirty="0" smtClean="0"/>
          </a:p>
          <a:p>
            <a:pPr algn="ctr"/>
            <a:r>
              <a:rPr lang="ru-RU" b="1" dirty="0" smtClean="0"/>
              <a:t>компонент </a:t>
            </a:r>
            <a:endParaRPr lang="ru-RU" b="1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7227592" y="2012687"/>
            <a:ext cx="2023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 smtClean="0"/>
              <a:t>социокультурный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компонент 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5765" y="4604793"/>
            <a:ext cx="1367241" cy="59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649" y="1386249"/>
            <a:ext cx="141446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4745765" y="5135706"/>
            <a:ext cx="1484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социальный </a:t>
            </a:r>
            <a:endParaRPr lang="ru-RU" b="1" dirty="0" smtClean="0"/>
          </a:p>
          <a:p>
            <a:pPr algn="ctr"/>
            <a:r>
              <a:rPr lang="ru-RU" b="1" dirty="0" smtClean="0"/>
              <a:t>компонент </a:t>
            </a:r>
            <a:endParaRPr lang="ru-RU" b="1" dirty="0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4631" y="3864597"/>
            <a:ext cx="1427089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9710" y="1601622"/>
            <a:ext cx="13652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" y="87605"/>
            <a:ext cx="1495881" cy="97363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71544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AutoShape 29"/>
          <p:cNvSpPr>
            <a:spLocks noChangeArrowheads="1"/>
          </p:cNvSpPr>
          <p:nvPr/>
        </p:nvSpPr>
        <p:spPr bwMode="gray">
          <a:xfrm flipV="1">
            <a:off x="6575032" y="2963748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3" name="Group 15"/>
          <p:cNvGrpSpPr>
            <a:grpSpLocks/>
          </p:cNvGrpSpPr>
          <p:nvPr/>
        </p:nvGrpSpPr>
        <p:grpSpPr bwMode="auto">
          <a:xfrm>
            <a:off x="3349625" y="2431348"/>
            <a:ext cx="2382838" cy="538163"/>
            <a:chOff x="2251" y="1126"/>
            <a:chExt cx="1501" cy="339"/>
          </a:xfrm>
        </p:grpSpPr>
        <p:sp>
          <p:nvSpPr>
            <p:cNvPr id="64" name="AutoShape 16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" name="AutoShape 17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89999"/>
                  </a:schemeClr>
                </a:gs>
                <a:gs pos="5000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7" name="Group 19"/>
          <p:cNvGrpSpPr>
            <a:grpSpLocks/>
          </p:cNvGrpSpPr>
          <p:nvPr/>
        </p:nvGrpSpPr>
        <p:grpSpPr bwMode="auto">
          <a:xfrm>
            <a:off x="6342717" y="2451382"/>
            <a:ext cx="2384425" cy="538163"/>
            <a:chOff x="3969" y="1126"/>
            <a:chExt cx="1502" cy="339"/>
          </a:xfrm>
        </p:grpSpPr>
        <p:sp>
          <p:nvSpPr>
            <p:cNvPr id="68" name="AutoShape 20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" name="AutoShape 21"/>
            <p:cNvSpPr>
              <a:spLocks noChangeArrowheads="1"/>
            </p:cNvSpPr>
            <p:nvPr/>
          </p:nvSpPr>
          <p:spPr bwMode="gray">
            <a:xfrm>
              <a:off x="3988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89999"/>
                  </a:schemeClr>
                </a:gs>
                <a:gs pos="50000">
                  <a:schemeClr val="folHlink">
                    <a:gamma/>
                    <a:tint val="33725"/>
                    <a:invGamma/>
                  </a:schemeClr>
                </a:gs>
                <a:gs pos="100000">
                  <a:schemeClr val="folHlink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1" name="Group 23"/>
          <p:cNvGrpSpPr>
            <a:grpSpLocks/>
          </p:cNvGrpSpPr>
          <p:nvPr/>
        </p:nvGrpSpPr>
        <p:grpSpPr bwMode="auto">
          <a:xfrm>
            <a:off x="421363" y="2429761"/>
            <a:ext cx="2384425" cy="538163"/>
            <a:chOff x="555" y="1126"/>
            <a:chExt cx="1502" cy="339"/>
          </a:xfrm>
        </p:grpSpPr>
        <p:sp>
          <p:nvSpPr>
            <p:cNvPr id="72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89999"/>
                  </a:schemeClr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5" name="AutoShape 27"/>
          <p:cNvSpPr>
            <a:spLocks noChangeArrowheads="1"/>
          </p:cNvSpPr>
          <p:nvPr/>
        </p:nvSpPr>
        <p:spPr bwMode="gray">
          <a:xfrm flipV="1">
            <a:off x="622976" y="2989545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976" y="4488068"/>
            <a:ext cx="240188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318" y="5032617"/>
            <a:ext cx="1981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7880" y="4462821"/>
            <a:ext cx="240188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05387"/>
            <a:ext cx="1981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86224" y="116632"/>
            <a:ext cx="1752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Игра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0444" y="3022965"/>
            <a:ext cx="1981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2976" y="1039962"/>
            <a:ext cx="8156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одна из ведущих форм развития психических функций и способов познания ребенком мира взрослых.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7251" y="2514176"/>
            <a:ext cx="215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Фонетические игры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78200" y="2473085"/>
            <a:ext cx="239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Грамматические игры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74370" y="2537385"/>
            <a:ext cx="225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Лексические игры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2903" y="4571048"/>
            <a:ext cx="2289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Творческие игры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75032" y="4571048"/>
            <a:ext cx="212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Физминутки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7822" y="4488068"/>
            <a:ext cx="2547098" cy="170061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261" y="47833"/>
            <a:ext cx="1524295" cy="99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207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4624"/>
            <a:ext cx="3491880" cy="2664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2013775"/>
            <a:ext cx="3240359" cy="2736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4005064"/>
            <a:ext cx="3503940" cy="28744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652120" y="44624"/>
            <a:ext cx="3459999" cy="3528392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0" y="3789040"/>
            <a:ext cx="3635896" cy="306896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87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020272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652120" y="9811"/>
            <a:ext cx="3500525" cy="3933056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652120" y="3429000"/>
            <a:ext cx="3550462" cy="34290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586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2024-05-09_23-01-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8" y="0"/>
            <a:ext cx="91465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2024-05-09_23-04-5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2927" y="980729"/>
            <a:ext cx="250185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ownloads\2024-05-09_23-03-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3276" y="2924944"/>
            <a:ext cx="2501851" cy="193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ownloads\2024-05-09_23-02-2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0044" y="5013176"/>
            <a:ext cx="2565465" cy="147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476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692696"/>
            <a:ext cx="73965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Игры в дистанционном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формате онлайн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29673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967334"/>
            <a:ext cx="864096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Викторина по теме «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Months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» 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  <a:hlinkClick r:id="rId2"/>
              </a:rPr>
              <a:t>https://wordwall.net/ru/resource/18498694</a:t>
            </a:r>
            <a:endParaRPr lang="ru-RU" sz="2000" b="1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Игра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– 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сортер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 по теме «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Seasons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» 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  <a:hlinkClick r:id="rId3"/>
              </a:rPr>
              <a:t>https://wordwall.net/ru/resource/18494756</a:t>
            </a:r>
            <a:endParaRPr lang="ru-RU" sz="2000" b="1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Игра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– лабиринт по теме «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Pronouns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» 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  <a:hlinkClick r:id="rId4"/>
              </a:rPr>
              <a:t>https://wordwall.net/ru/resource/15133005</a:t>
            </a:r>
            <a:endParaRPr lang="ru-RU" sz="2000" b="1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Игра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«Истина или ложь» по теме «</a:t>
            </a:r>
            <a:r>
              <a:rPr lang="en-US" sz="2000" b="1" dirty="0">
                <a:latin typeface="Times New Roman"/>
                <a:ea typeface="Calibri"/>
                <a:cs typeface="Times New Roman"/>
              </a:rPr>
              <a:t>Animals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» </a:t>
            </a:r>
            <a:r>
              <a:rPr lang="en-US" sz="2000" b="1" dirty="0" smtClean="0">
                <a:latin typeface="Times New Roman"/>
                <a:ea typeface="Calibri"/>
                <a:cs typeface="Times New Roman"/>
                <a:hlinkClick r:id="rId5"/>
              </a:rPr>
              <a:t>https://wordwall.net/ru/resource/7753030</a:t>
            </a:r>
            <a:endParaRPr lang="ru-RU" sz="16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990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a236f5b1f83fdcb5aa44dc21115915151d8720"/>
</p:tagLst>
</file>

<file path=ppt/theme/theme1.xml><?xml version="1.0" encoding="utf-8"?>
<a:theme xmlns:a="http://schemas.openxmlformats.org/drawingml/2006/main" name="izuchaem-inostranniy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izuchaem-inostranniy</Template>
  <TotalTime>301</TotalTime>
  <Words>336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izuchaem-inostranniy</vt:lpstr>
      <vt:lpstr>Игра – ведущий вид деятельности для развития коммуникативной компетенции у ребенка на занятиях английского языка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– ведущий вид деятельности для развития коммуникативной компетенции у ребенка на занятиях английского языка.</dc:title>
  <dc:creator>RePack by Diakov</dc:creator>
  <cp:lastModifiedBy>Media-1</cp:lastModifiedBy>
  <cp:revision>15</cp:revision>
  <dcterms:created xsi:type="dcterms:W3CDTF">2024-05-09T11:12:16Z</dcterms:created>
  <dcterms:modified xsi:type="dcterms:W3CDTF">2024-05-12T02:18:55Z</dcterms:modified>
</cp:coreProperties>
</file>